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56" r:id="rId2"/>
    <p:sldId id="312" r:id="rId3"/>
    <p:sldId id="333" r:id="rId4"/>
    <p:sldId id="325" r:id="rId5"/>
    <p:sldId id="346" r:id="rId6"/>
    <p:sldId id="347" r:id="rId7"/>
    <p:sldId id="341" r:id="rId8"/>
    <p:sldId id="348" r:id="rId9"/>
    <p:sldId id="343" r:id="rId10"/>
    <p:sldId id="349" r:id="rId11"/>
    <p:sldId id="334" r:id="rId12"/>
    <p:sldId id="350" r:id="rId13"/>
    <p:sldId id="344" r:id="rId14"/>
    <p:sldId id="351" r:id="rId15"/>
    <p:sldId id="345" r:id="rId16"/>
    <p:sldId id="353" r:id="rId17"/>
    <p:sldId id="35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649" autoAdjust="0"/>
    <p:restoredTop sz="95833" autoAdjust="0"/>
  </p:normalViewPr>
  <p:slideViewPr>
    <p:cSldViewPr snapToGrid="0">
      <p:cViewPr varScale="1">
        <p:scale>
          <a:sx n="70" d="100"/>
          <a:sy n="70" d="100"/>
        </p:scale>
        <p:origin x="72" y="786"/>
      </p:cViewPr>
      <p:guideLst/>
    </p:cSldViewPr>
  </p:slideViewPr>
  <p:outlineViewPr>
    <p:cViewPr>
      <p:scale>
        <a:sx n="33" d="100"/>
        <a:sy n="33" d="100"/>
      </p:scale>
      <p:origin x="0" y="-13113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3" d="100"/>
          <a:sy n="63" d="100"/>
        </p:scale>
        <p:origin x="1623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6BB2A55-6EC3-4A86-8BAE-60DD07C02EF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767A30-F484-40E9-8513-396D4F1A005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5987E0-3AFD-4497-BB3F-05EE07AAB57C}" type="datetimeFigureOut">
              <a:rPr lang="en-CA" smtClean="0"/>
              <a:t>2023-08-16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D3B06B-B282-4A3D-950C-712DC821D6E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EC2622-B0E4-4C7F-B70A-A49BA6782D9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768FFB-A3F4-45D8-A416-C7EC9FBBF36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0934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4B63C-6B74-4BB1-9E02-6CC7FC356844}" type="datetimeFigureOut">
              <a:rPr lang="en-CA" smtClean="0"/>
              <a:t>2023-08-16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D7F4BC-DD15-485D-9960-17DB2F3BC55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3039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CAB73-7126-48BD-BA45-5D2F1103CE0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078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https://cdn.corporatefinanceinstitute.com/assets/smart-goal-1.jpeg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247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https://cdn.corporatefinanceinstitute.com/assets/smart-goal-1.jpeg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872116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http://militarymentors.org/wp-content/uploads/2016/08/yjh0qdsqlzlkxwt2zwgs.png</a:t>
            </a:r>
          </a:p>
          <a:p>
            <a:endParaRPr lang="en-CA" dirty="0"/>
          </a:p>
          <a:p>
            <a:r>
              <a:rPr lang="en-CA" dirty="0"/>
              <a:t>(watch first thirty seconds of Skinner’s Box video)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30921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10128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911229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85259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2832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https://plidonfernandes.files.wordpress.com/2014/12/motivation.jpg</a:t>
            </a:r>
          </a:p>
          <a:p>
            <a:endParaRPr lang="en-CA" dirty="0"/>
          </a:p>
          <a:p>
            <a:r>
              <a:rPr lang="en-CA" dirty="0"/>
              <a:t>Source (quoted definition):</a:t>
            </a:r>
            <a:r>
              <a:rPr lang="en-CA" baseline="0" dirty="0"/>
              <a:t> Jones, G.R., George, J.M. &amp; Rock, M. (2007). </a:t>
            </a:r>
            <a:r>
              <a:rPr lang="en-CA" i="1" baseline="0" dirty="0"/>
              <a:t>Essentials of contemporary management</a:t>
            </a:r>
            <a:r>
              <a:rPr lang="en-CA" i="0" baseline="0" dirty="0"/>
              <a:t>. (2</a:t>
            </a:r>
            <a:r>
              <a:rPr lang="en-CA" i="0" baseline="30000" dirty="0"/>
              <a:t>nd</a:t>
            </a:r>
            <a:r>
              <a:rPr lang="en-CA" i="0" baseline="0" dirty="0"/>
              <a:t> </a:t>
            </a:r>
            <a:r>
              <a:rPr lang="en-CA" i="0" baseline="0" dirty="0" err="1"/>
              <a:t>Cdn</a:t>
            </a:r>
            <a:r>
              <a:rPr lang="en-CA" i="0" baseline="0" dirty="0"/>
              <a:t>. Ed.). Toronto: McGraw-Hill Ryerson.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933857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https://www.velocity-pt.co.uk/wp-content/uploads/2017/01/Intrinsic-Extrinsic.png</a:t>
            </a:r>
          </a:p>
          <a:p>
            <a:endParaRPr lang="en-CA" dirty="0"/>
          </a:p>
          <a:p>
            <a:r>
              <a:rPr lang="en-CA" dirty="0"/>
              <a:t>Information Sources: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Arora,</a:t>
            </a:r>
            <a:r>
              <a:rPr lang="en-CA" baseline="0" dirty="0"/>
              <a:t> M. &amp; </a:t>
            </a:r>
            <a:r>
              <a:rPr lang="en-CA" baseline="0" dirty="0" err="1"/>
              <a:t>Baronikian</a:t>
            </a:r>
            <a:r>
              <a:rPr lang="en-CA" baseline="0" dirty="0"/>
              <a:t>, H. (2013). </a:t>
            </a:r>
            <a:r>
              <a:rPr lang="en-CA" i="1" baseline="0" dirty="0"/>
              <a:t>Leadership in project management: Leading people and projects to success</a:t>
            </a:r>
            <a:r>
              <a:rPr lang="en-CA" i="0" baseline="0" dirty="0"/>
              <a:t> (2</a:t>
            </a:r>
            <a:r>
              <a:rPr lang="en-CA" i="0" baseline="30000" dirty="0"/>
              <a:t>nd</a:t>
            </a:r>
            <a:r>
              <a:rPr lang="en-CA" i="0" baseline="0" dirty="0"/>
              <a:t> ed.). Toronto: Leadership Publishing House.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i="0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baseline="0" dirty="0"/>
              <a:t>Jones, G.R., George, J.M. &amp; Rock, M. (2007). </a:t>
            </a:r>
            <a:r>
              <a:rPr lang="en-CA" i="1" baseline="0" dirty="0"/>
              <a:t>Essentials of contemporary management</a:t>
            </a:r>
            <a:r>
              <a:rPr lang="en-CA" i="0" baseline="0" dirty="0"/>
              <a:t>. (2</a:t>
            </a:r>
            <a:r>
              <a:rPr lang="en-CA" i="0" baseline="30000" dirty="0"/>
              <a:t>nd</a:t>
            </a:r>
            <a:r>
              <a:rPr lang="en-CA" i="0" baseline="0" dirty="0"/>
              <a:t> </a:t>
            </a:r>
            <a:r>
              <a:rPr lang="en-CA" i="0" baseline="0" dirty="0" err="1"/>
              <a:t>Cdn</a:t>
            </a:r>
            <a:r>
              <a:rPr lang="en-CA" i="0" baseline="0" dirty="0"/>
              <a:t>. Ed.). Toronto: McGraw-Hill Ryerson.</a:t>
            </a:r>
            <a:endParaRPr lang="en-CA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i="0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61718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 Source: https://cdn-images-1.medium.com/max/1600/0*vmojEZ3nGdboQ6_c.png</a:t>
            </a:r>
          </a:p>
          <a:p>
            <a:endParaRPr lang="en-CA" dirty="0"/>
          </a:p>
          <a:p>
            <a:r>
              <a:rPr lang="en-CA" dirty="0"/>
              <a:t>Video: show 7:10 to 9:30 in class, students can watch full video independently for full explanation of theory</a:t>
            </a:r>
          </a:p>
          <a:p>
            <a:endParaRPr lang="en-CA" dirty="0"/>
          </a:p>
          <a:p>
            <a:r>
              <a:rPr lang="en-CA" dirty="0"/>
              <a:t>About the video:</a:t>
            </a:r>
          </a:p>
          <a:p>
            <a:pPr lvl="0"/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 at :45 – why use the hierarchy at work</a:t>
            </a:r>
          </a:p>
          <a:p>
            <a:pPr lvl="0"/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identifies levels of hierarchy</a:t>
            </a:r>
          </a:p>
          <a:p>
            <a:pPr lvl="0"/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lower level needs must be satisfied first</a:t>
            </a:r>
          </a:p>
          <a:p>
            <a:pPr lvl="0"/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1:50 – physiological needs; 2:15 – safety needs; 2:50 – belongingness; 3:34 – esteem; 4:36 – self-actualization</a:t>
            </a:r>
          </a:p>
          <a:p>
            <a:pPr lvl="0"/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two types of esteem needs: self-esteem (self-respect, achievement), and desire for reputation/appreciation/respect</a:t>
            </a:r>
          </a:p>
          <a:p>
            <a:pPr lvl="0"/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self-actualization: you don’t care what others think about yourself/your ideas, urge for personal development, creative urges, etc.</a:t>
            </a:r>
          </a:p>
          <a:p>
            <a:pPr lvl="0"/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5:20: three bottom layers are deficiency needs (they must be met for employees to function properly at work); two upper layers are growth needs (they will never be completely satisfied, people will strive for more of them)</a:t>
            </a:r>
          </a:p>
          <a:p>
            <a:pPr lvl="0"/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needs aren’t met, employees will look for other ways to satisfy them (e.g., social activities, family, sports, changing jobs)</a:t>
            </a:r>
          </a:p>
          <a:p>
            <a:pPr lvl="0"/>
            <a:r>
              <a:rPr lang="en-CA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7:10: example – salesperson completes a large sale to 8:20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CA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8:20-9:30 – applying hierarchy at work; if the work tasks are routine, then managers can focus on addressing deficiency needs; if the tasks are complex or requires creativity and independence, then </a:t>
            </a:r>
            <a:r>
              <a:rPr lang="en-CA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e’r</a:t>
            </a:r>
            <a:r>
              <a:rPr lang="en-CA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should also focus on satisfying growth needs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9:30 – criticism – some cultural differences, research doesn’t support it, theory doesn’t explain why ‘starving artists’ exist, we don’t need to satisfy only one need at a time [these criticisms are also mentioned in the Jones et al. reading]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1282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4639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Source: https://s3-us-west-2.amazonaws.com/courses-images/wp-content/uploads/sites/143/2017/02/04203023/Herzberg.png</a:t>
            </a:r>
          </a:p>
          <a:p>
            <a:endParaRPr lang="en-CA" dirty="0"/>
          </a:p>
          <a:p>
            <a:r>
              <a:rPr lang="en-CA" dirty="0"/>
              <a:t>About the video:</a:t>
            </a:r>
          </a:p>
          <a:p>
            <a:pPr lvl="0"/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 to 3:40 – explains the theory </a:t>
            </a:r>
          </a:p>
          <a:p>
            <a:pPr lvl="0"/>
            <a:r>
              <a:rPr lang="en-CA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“you must fix the hygiene factors before you create motivators” 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[consistent with assigned article about Herzberg Theory]</a:t>
            </a:r>
          </a:p>
          <a:p>
            <a:pPr lvl="0"/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3:40 - - description of various hygiene factors: security, status, interpersonal relations, personal life, salary, working conditions, supervision, company policies</a:t>
            </a:r>
          </a:p>
          <a:p>
            <a:pPr lvl="0"/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6:20 – description of various motivator factors: growth, advancement, responsibility, meaningful work, recognition, sense of achievement</a:t>
            </a:r>
          </a:p>
          <a:p>
            <a:pPr lvl="0"/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8:32 – using the model in the workplace: eliminate dissatisfaction (fix poor policies, provide supportive supervision, culture of respect, fair compensation, provide job security), THEN help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e’es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achieve satisfaction (provide opportunities for achievement and advancement, recognize contributions, create rewarding and challenging work, give responsibility, offer training)</a:t>
            </a:r>
          </a:p>
          <a:p>
            <a:pPr lvl="0"/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11:08 – criticism: people have individual ideas about what constitutes hygiene and motivation factors for them; what is ‘satisfaction’? (there are parts of all jobs that people don’t like); research was based on white-collar workers; nevertheless, theory is useful tool for managers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34831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209378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https://expertprogrammanagement.com/wp-content/uploads/2018/10/Expectancy-Theory.png</a:t>
            </a:r>
          </a:p>
          <a:p>
            <a:endParaRPr lang="en-CA" dirty="0"/>
          </a:p>
          <a:p>
            <a:r>
              <a:rPr lang="en-CA" dirty="0"/>
              <a:t>A general, informal definition of instrumentality: the usefulness or utility of something as a ‘means to an end’. For example, you are swimming in an ocean and a shark approaches. You panic and splash water at it, to make it go away. One might say that your action has low instrumentality.</a:t>
            </a:r>
          </a:p>
          <a:p>
            <a:endParaRPr lang="en-CA" dirty="0"/>
          </a:p>
          <a:p>
            <a:r>
              <a:rPr lang="en-CA" dirty="0"/>
              <a:t>A general, informal definition of valence: Valence is a fancy word for the </a:t>
            </a:r>
            <a:r>
              <a:rPr lang="en-CA" b="1" dirty="0"/>
              <a:t>value</a:t>
            </a:r>
            <a:r>
              <a:rPr lang="en-CA" dirty="0"/>
              <a:t> or </a:t>
            </a:r>
            <a:r>
              <a:rPr lang="en-CA" b="1" dirty="0"/>
              <a:t>attractiveness</a:t>
            </a:r>
            <a:r>
              <a:rPr lang="en-CA" dirty="0"/>
              <a:t> of an idea, situation, event, object (etc.).  For example: “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deciding whether a new project will be profitable for your business you must judge it on its future valence. [example is from http://www.businessdictionary.com/definition/valence.html” ]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(Note: video link is from ‘Shaun of the Dead’ movie)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106940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Source :</a:t>
            </a:r>
            <a:r>
              <a:rPr lang="en-CA" baseline="0" dirty="0"/>
              <a:t> Jones, G.R., George, J.M. &amp; Rock, M. (2007). </a:t>
            </a:r>
            <a:r>
              <a:rPr lang="en-CA" i="1" baseline="0" dirty="0"/>
              <a:t>Essentials of contemporary management</a:t>
            </a:r>
            <a:r>
              <a:rPr lang="en-CA" i="0" baseline="0" dirty="0"/>
              <a:t>. (2</a:t>
            </a:r>
            <a:r>
              <a:rPr lang="en-CA" i="0" baseline="30000" dirty="0"/>
              <a:t>nd</a:t>
            </a:r>
            <a:r>
              <a:rPr lang="en-CA" i="0" baseline="0" dirty="0"/>
              <a:t> </a:t>
            </a:r>
            <a:r>
              <a:rPr lang="en-CA" i="0" baseline="0" dirty="0" err="1"/>
              <a:t>Cdn</a:t>
            </a:r>
            <a:r>
              <a:rPr lang="en-CA" i="0" baseline="0" dirty="0"/>
              <a:t>. Ed.). Toronto: McGraw-Hill Ryerson.</a:t>
            </a:r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45293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799" y="2043585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5280" b="1" spc="-270">
                <a:solidFill>
                  <a:schemeClr val="tx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2880" b="0">
                <a:solidFill>
                  <a:schemeClr val="tx1">
                    <a:lumMod val="85000"/>
                  </a:schemeClr>
                </a:solidFill>
                <a:latin typeface="+mj-lt"/>
              </a:defRPr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0815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2880">
                <a:solidFill>
                  <a:schemeClr val="tx1">
                    <a:lumMod val="85000"/>
                  </a:schemeClr>
                </a:solidFill>
              </a:defRPr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1" y="2057400"/>
            <a:ext cx="3652025" cy="3811588"/>
          </a:xfrm>
        </p:spPr>
        <p:txBody>
          <a:bodyPr/>
          <a:lstStyle>
            <a:lvl1pPr marL="0" indent="0">
              <a:buNone/>
              <a:defRPr sz="1440">
                <a:solidFill>
                  <a:schemeClr val="bg1"/>
                </a:solidFill>
              </a:defRPr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0AFB9AF-E1F8-4413-8666-C9FEB862E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28ED03-3059-4044-9CB1-E7BAA3C1B41F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2AD3B01-8DBC-4A9E-B9C4-9ADC59F45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EA6609B-1B03-4AEE-9EC0-19B2189BB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A955DC-78C5-4D29-85CC-D10B05507D3B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3824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1" y="2057400"/>
            <a:ext cx="3652025" cy="3811588"/>
          </a:xfrm>
        </p:spPr>
        <p:txBody>
          <a:bodyPr/>
          <a:lstStyle>
            <a:lvl1pPr marL="0" indent="0">
              <a:buNone/>
              <a:defRPr sz="1440">
                <a:solidFill>
                  <a:schemeClr val="bg1"/>
                </a:solidFill>
              </a:defRPr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95F22DA-0F0F-453B-AD1A-6517C3D1B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0A86ED-2F62-4E24-86C4-A71AA0386156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9D92DA2-51E1-4991-9026-55D5C65B7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DB2BB51-8AA5-4A75-AE81-71168FB5F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FF0791-E0E5-4413-8715-5B38EA031DF0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57106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3534344"/>
          </a:xfrm>
        </p:spPr>
        <p:txBody>
          <a:bodyPr/>
          <a:lstStyle>
            <a:lvl1pPr>
              <a:defRPr sz="384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4376997"/>
            <a:ext cx="10514012" cy="1501826"/>
          </a:xfrm>
        </p:spPr>
        <p:txBody>
          <a:bodyPr anchor="ctr"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F596238-9388-4521-A70B-3CD91A0EF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A9F9A-6FE4-4B56-AD9B-A4AD1F159B30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FB6BB7E-D520-4942-B5DD-09B085C06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078E795-9F2C-4DE7-8643-D51998E18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769D33-53BF-4C8D-B3D8-AADB9EFD817B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2045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>
            <a:extLst>
              <a:ext uri="{FF2B5EF4-FFF2-40B4-BE49-F238E27FC236}">
                <a16:creationId xmlns:a16="http://schemas.microsoft.com/office/drawing/2014/main" id="{4E1DBCA5-EE78-42EF-BDFA-1B334555D9FE}"/>
              </a:ext>
            </a:extLst>
          </p:cNvPr>
          <p:cNvSpPr txBox="1"/>
          <p:nvPr/>
        </p:nvSpPr>
        <p:spPr>
          <a:xfrm>
            <a:off x="1111251" y="786766"/>
            <a:ext cx="609600" cy="584834"/>
          </a:xfrm>
          <a:prstGeom prst="rect">
            <a:avLst/>
          </a:prstGeom>
        </p:spPr>
        <p:txBody>
          <a:bodyPr lIns="82296" tIns="41148" rIns="82296" bIns="41148"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2793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all" spc="0" normalizeH="0" baseline="0" noProof="0" dirty="0">
                <a:ln w="3175" cmpd="sng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“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9E58C9D4-74D7-468B-B7A2-A84C79B9410B}"/>
              </a:ext>
            </a:extLst>
          </p:cNvPr>
          <p:cNvSpPr txBox="1"/>
          <p:nvPr/>
        </p:nvSpPr>
        <p:spPr>
          <a:xfrm>
            <a:off x="10437284" y="2743200"/>
            <a:ext cx="609600" cy="584836"/>
          </a:xfrm>
          <a:prstGeom prst="rect">
            <a:avLst/>
          </a:prstGeom>
        </p:spPr>
        <p:txBody>
          <a:bodyPr lIns="82296" tIns="41148" rIns="82296" bIns="41148"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r" defTabSz="42793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all" spc="0" normalizeH="0" baseline="0" noProof="0" dirty="0">
                <a:ln w="3175" cmpd="sng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6"/>
            <a:ext cx="9302752" cy="2992904"/>
          </a:xfrm>
        </p:spPr>
        <p:txBody>
          <a:bodyPr/>
          <a:lstStyle>
            <a:lvl1pPr>
              <a:defRPr sz="384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5" y="3365558"/>
            <a:ext cx="8752299" cy="548968"/>
          </a:xfrm>
        </p:spPr>
        <p:txBody>
          <a:bodyPr>
            <a:normAutofit/>
          </a:bodyPr>
          <a:lstStyle>
            <a:lvl1pPr marL="0" indent="0" algn="r">
              <a:buNone/>
              <a:defRPr sz="1260" i="1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399976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>
            <a:extLst>
              <a:ext uri="{FF2B5EF4-FFF2-40B4-BE49-F238E27FC236}">
                <a16:creationId xmlns:a16="http://schemas.microsoft.com/office/drawing/2014/main" id="{783817DF-98D1-4BB2-AB4F-98D9B42A8EB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E818A4-7E0C-4FFA-B3E3-E11550B83BF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38354796-8269-4ABE-9D50-CDC3A67C8DE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5C223824-3DD5-405C-AF0A-43586F8ABA1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8ABEE1-B511-42F9-A516-867CD04084C8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8711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232671"/>
            <a:ext cx="10515600" cy="2511835"/>
          </a:xfrm>
        </p:spPr>
        <p:txBody>
          <a:bodyPr anchor="b">
            <a:normAutofit/>
          </a:bodyPr>
          <a:lstStyle>
            <a:lvl1pPr>
              <a:defRPr sz="48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4756285"/>
            <a:ext cx="10514012" cy="1140644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D956810-6975-4897-BE2F-3CE04671F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D66904-7169-46E4-B599-91BDDD767DC4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DEB3D8B-B692-45C6-AB7D-C8CB63D6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CD71369-03A9-462E-8700-8267BE72D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94329-C58A-4EB7-9440-962C4F81B37E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74270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1" y="1885950"/>
            <a:ext cx="2946867" cy="576262"/>
          </a:xfrm>
        </p:spPr>
        <p:txBody>
          <a:bodyPr anchor="b">
            <a:noAutofit/>
          </a:bodyPr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1"/>
            <a:ext cx="2927351" cy="3326130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6" y="1885950"/>
            <a:ext cx="2936241" cy="576262"/>
          </a:xfrm>
        </p:spPr>
        <p:txBody>
          <a:bodyPr rtlCol="0" anchor="b">
            <a:noAutofit/>
          </a:bodyPr>
          <a:lstStyle>
            <a:lvl1pPr>
              <a:buNone/>
              <a:defRPr lang="en-US" sz="2160" b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1"/>
            <a:ext cx="2946795" cy="3326130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7" y="1885950"/>
            <a:ext cx="2932113" cy="576262"/>
          </a:xfrm>
        </p:spPr>
        <p:txBody>
          <a:bodyPr rtlCol="0" anchor="b">
            <a:noAutofit/>
          </a:bodyPr>
          <a:lstStyle>
            <a:lvl1pPr>
              <a:buNone/>
              <a:defRPr lang="en-US" sz="2160" b="0" dirty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7" y="2571751"/>
            <a:ext cx="2932113" cy="3326130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0C453645-B77A-4191-B018-7D754FD2560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DAA892-AE7F-4D3B-A7A7-53F6FACBCA36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7A8AFEF-A9BF-4F00-BF1E-BF11BD6BB517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0198C885-9DCD-40AE-AD44-BC152605CD85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B790CD-EEC5-4017-8EF3-65AD30C91CEA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78167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1" cy="576262"/>
          </a:xfrm>
        </p:spPr>
        <p:txBody>
          <a:bodyPr anchor="b">
            <a:noAutofit/>
          </a:bodyPr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440"/>
            </a:lvl1pPr>
            <a:lvl2pPr marL="411480" indent="0">
              <a:buNone/>
              <a:defRPr sz="1440"/>
            </a:lvl2pPr>
            <a:lvl3pPr marL="822960" indent="0">
              <a:buNone/>
              <a:defRPr sz="1440"/>
            </a:lvl3pPr>
            <a:lvl4pPr marL="1234440" indent="0">
              <a:buNone/>
              <a:defRPr sz="1440"/>
            </a:lvl4pPr>
            <a:lvl5pPr marL="1645920" indent="0">
              <a:buNone/>
              <a:defRPr sz="1440"/>
            </a:lvl5pPr>
            <a:lvl6pPr marL="2057400" indent="0">
              <a:buNone/>
              <a:defRPr sz="1440"/>
            </a:lvl6pPr>
            <a:lvl7pPr marL="2468880" indent="0">
              <a:buNone/>
              <a:defRPr sz="1440"/>
            </a:lvl7pPr>
            <a:lvl8pPr marL="2880360" indent="0">
              <a:buNone/>
              <a:defRPr sz="1440"/>
            </a:lvl8pPr>
            <a:lvl9pPr marL="3291840" indent="0">
              <a:buNone/>
              <a:defRPr sz="144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1" cy="659189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8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440"/>
            </a:lvl1pPr>
            <a:lvl2pPr marL="411480" indent="0">
              <a:buNone/>
              <a:defRPr sz="1440"/>
            </a:lvl2pPr>
            <a:lvl3pPr marL="822960" indent="0">
              <a:buNone/>
              <a:defRPr sz="1440"/>
            </a:lvl3pPr>
            <a:lvl4pPr marL="1234440" indent="0">
              <a:buNone/>
              <a:defRPr sz="1440"/>
            </a:lvl4pPr>
            <a:lvl5pPr marL="1645920" indent="0">
              <a:buNone/>
              <a:defRPr sz="1440"/>
            </a:lvl5pPr>
            <a:lvl6pPr marL="2057400" indent="0">
              <a:buNone/>
              <a:defRPr sz="1440"/>
            </a:lvl6pPr>
            <a:lvl7pPr marL="2468880" indent="0">
              <a:buNone/>
              <a:defRPr sz="1440"/>
            </a:lvl7pPr>
            <a:lvl8pPr marL="2880360" indent="0">
              <a:buNone/>
              <a:defRPr sz="1440"/>
            </a:lvl8pPr>
            <a:lvl9pPr marL="3291840" indent="0">
              <a:buNone/>
              <a:defRPr sz="144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5" y="4873765"/>
            <a:ext cx="2934407" cy="659189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4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2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440"/>
            </a:lvl1pPr>
            <a:lvl2pPr marL="411480" indent="0">
              <a:buNone/>
              <a:defRPr sz="1440"/>
            </a:lvl2pPr>
            <a:lvl3pPr marL="822960" indent="0">
              <a:buNone/>
              <a:defRPr sz="1440"/>
            </a:lvl3pPr>
            <a:lvl4pPr marL="1234440" indent="0">
              <a:buNone/>
              <a:defRPr sz="1440"/>
            </a:lvl4pPr>
            <a:lvl5pPr marL="1645920" indent="0">
              <a:buNone/>
              <a:defRPr sz="1440"/>
            </a:lvl5pPr>
            <a:lvl6pPr marL="2057400" indent="0">
              <a:buNone/>
              <a:defRPr sz="1440"/>
            </a:lvl6pPr>
            <a:lvl7pPr marL="2468880" indent="0">
              <a:buNone/>
              <a:defRPr sz="1440"/>
            </a:lvl7pPr>
            <a:lvl8pPr marL="2880360" indent="0">
              <a:buNone/>
              <a:defRPr sz="1440"/>
            </a:lvl8pPr>
            <a:lvl9pPr marL="3291840" indent="0">
              <a:buNone/>
              <a:defRPr sz="144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8" y="4873763"/>
            <a:ext cx="2935997" cy="659189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AA8EC2A5-99C8-478C-860B-FB2F0C1DEDC1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D52017-3410-4325-A88B-5DE13A6D490C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7E085540-7130-4DC6-A70D-A21CE7BC6FC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9019BCC7-8FB9-4A24-BDCA-AC4F304FB67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5F6791-E8A9-4F05-8AA3-0739E8DC3189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0693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6208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544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6072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6072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2078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2B0D81A3-98B3-4D6C-89B2-1E25D439E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F8B792-412E-472A-A78F-CEE2EBA2572C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795C3AE-04B0-496B-B037-6FD08EAE0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8F61BEB-4072-47C3-A20B-77192324D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F03B4C-8658-469A-BB0C-69B76D4A7AC2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368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825625"/>
            <a:ext cx="10233800" cy="40712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3375CC-2704-4720-BF29-593E555D1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21B27E-3C54-467D-9925-E37A7DE1E3EC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07A39-7EE5-4DA7-9990-D564BD034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0C862-0571-455C-B0F2-DF1F48FF7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5384A0-DCDA-49C2-912D-BF4C74E86B09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5533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9717" y="1824990"/>
            <a:ext cx="10234083" cy="43529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1D46C-F9CE-48E4-9419-E7704BF65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B8787D-0A67-4C52-9BFC-89F00786FDB4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7FAAE1-751D-4009-9058-EA066CDAA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75D09-85A8-4D09-B808-5D6CBB084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B31120-B4AE-42AB-9B4B-8ADDAA11B3C5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5691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9202" y="490806"/>
            <a:ext cx="8508031" cy="79785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800" cap="all">
                <a:solidFill>
                  <a:srgbClr val="E2231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529202" y="1536192"/>
            <a:ext cx="9980047" cy="3795728"/>
          </a:xfrm>
          <a:prstGeom prst="rect">
            <a:avLst/>
          </a:prstGeom>
        </p:spPr>
        <p:txBody>
          <a:bodyPr vert="horz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/>
            </a:lvl1pPr>
            <a:lvl2pPr>
              <a:defRPr sz="2800"/>
            </a:lvl2pPr>
            <a:lvl3pPr>
              <a:defRPr sz="2800"/>
            </a:lvl3pPr>
            <a:lvl4pPr>
              <a:defRPr sz="2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"/>
            <a:ext cx="12192000" cy="69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541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1832270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5280" b="0" spc="-270">
                <a:solidFill>
                  <a:schemeClr val="tx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1010482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2880" b="0">
                <a:solidFill>
                  <a:schemeClr val="tx1">
                    <a:lumMod val="85000"/>
                  </a:schemeClr>
                </a:solidFill>
                <a:latin typeface="+mj-lt"/>
              </a:defRPr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6"/>
            <a:ext cx="5025216" cy="40722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6"/>
            <a:ext cx="5033960" cy="4072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145B073B-BAF6-4D63-BB8B-4531D7695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91A7F3-5880-4CBE-AF39-9D7742E2CB0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3004B0A-7B8B-46A5-A80C-54CA34F6B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287BE2E-1125-460B-BC23-7CFDFB627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3D9CDD-B4E8-4E93-AE56-DC13CEFC0A82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9774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6"/>
            <a:ext cx="5025216" cy="33928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1" y="1681163"/>
            <a:ext cx="5035548" cy="823912"/>
          </a:xfrm>
        </p:spPr>
        <p:txBody>
          <a:bodyPr rtlCol="0" anchor="b">
            <a:normAutofit/>
          </a:bodyPr>
          <a:lstStyle>
            <a:lvl1pPr>
              <a:buNone/>
              <a:defRPr lang="en-US" sz="2160" b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1" y="2505076"/>
            <a:ext cx="5035548" cy="33928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ADA9D81-3CB3-414C-8CEA-E09E521D3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8DCA9E-DD1D-4F85-875A-507BF3D8C6B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328CB8B-A1FA-46B4-805D-90FEE9AAC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6EC95E9-D092-416A-91B5-9AA149823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F36254-ED91-4B1B-9D57-59588136B9B8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317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4D457A7-EF07-4EE2-9E78-6E2516009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B5E778-D3C2-403E-A6B3-E8FBB0C727AE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D354C4F2-310C-44E2-AD87-227FBA8F4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8FD36BB-6569-4991-93EA-34E996E12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0AEB40-8053-4DC6-8DA3-A5C31491D4E0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970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2446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9885" y="362495"/>
            <a:ext cx="11872231" cy="5543958"/>
          </a:xfrm>
        </p:spPr>
        <p:txBody>
          <a:bodyPr rtlCol="0">
            <a:normAutofit/>
          </a:bodyPr>
          <a:lstStyle>
            <a:lvl1pPr marL="0" indent="0">
              <a:buNone/>
              <a:defRPr sz="2880">
                <a:solidFill>
                  <a:schemeClr val="tx1">
                    <a:lumMod val="85000"/>
                  </a:schemeClr>
                </a:solidFill>
              </a:defRPr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9DE157-3370-468B-B605-281182D14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45D956-635A-41A7-B8DE-2145A7BBCD6B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3EBE0-EB87-41E1-B0E6-99F61F27B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BA43D-536B-4F4B-83AC-5B72A39F3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2D2FE4-34D3-4268-B08C-03730C958509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6915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6"/>
            <a:ext cx="10515600" cy="3379735"/>
          </a:xfrm>
        </p:spPr>
        <p:txBody>
          <a:bodyPr rtlCol="0">
            <a:normAutofit/>
          </a:bodyPr>
          <a:lstStyle>
            <a:lvl1pPr marL="0" indent="0">
              <a:buNone/>
              <a:defRPr sz="2880">
                <a:solidFill>
                  <a:schemeClr val="tx1">
                    <a:lumMod val="85000"/>
                  </a:schemeClr>
                </a:solidFill>
              </a:defRPr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5186517"/>
            <a:ext cx="10514012" cy="682472"/>
          </a:xfrm>
        </p:spPr>
        <p:txBody>
          <a:bodyPr/>
          <a:lstStyle>
            <a:lvl1pPr marL="0" indent="0">
              <a:buNone/>
              <a:defRPr sz="1440">
                <a:solidFill>
                  <a:schemeClr val="bg1"/>
                </a:solidFill>
              </a:defRPr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1CE3AD6-E495-45EE-8ED2-C674EECD1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3E1BC6-4B9B-44BC-8929-F84E88BD6DAF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C768AC4-2B0B-4527-BD5E-2EA2B84E7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CB7E77C-158D-4E49-AACC-EC6ACA373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2B1444-8B0D-4D1C-AD45-36A9A72CB0DA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9845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2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C76D5932-C0F5-4E52-BCB8-7388CEF6CA5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38200" y="365760"/>
            <a:ext cx="10515600" cy="1325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36C9C578-838E-47A6-94C1-9F439827294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119717" y="1824990"/>
            <a:ext cx="10234083" cy="4352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927A4-AE2B-4D13-9377-0BFEEB7B7E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320118" y="6356986"/>
            <a:ext cx="1587500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427939" eaLnBrk="1" fontAlgn="auto" hangingPunct="1">
              <a:spcBef>
                <a:spcPts val="0"/>
              </a:spcBef>
              <a:spcAft>
                <a:spcPts val="0"/>
              </a:spcAft>
              <a:defRPr sz="1080">
                <a:solidFill>
                  <a:schemeClr val="tx1">
                    <a:lumMod val="8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35415E3-39A2-4ABA-B372-9D548CC84581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8FAD8A-C277-423E-9BB4-8A1D30D441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96000" y="6356986"/>
            <a:ext cx="4114800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defTabSz="427939" eaLnBrk="1" fontAlgn="auto" hangingPunct="1">
              <a:spcBef>
                <a:spcPts val="0"/>
              </a:spcBef>
              <a:spcAft>
                <a:spcPts val="0"/>
              </a:spcAft>
              <a:defRPr sz="1080">
                <a:solidFill>
                  <a:schemeClr val="tx1">
                    <a:lumMod val="8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F435B-5CC8-4EE9-8256-5F34DDA7F9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99184" y="6356986"/>
            <a:ext cx="954616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defTabSz="427939" eaLnBrk="1" fontAlgn="auto" hangingPunct="1">
              <a:spcBef>
                <a:spcPts val="0"/>
              </a:spcBef>
              <a:spcAft>
                <a:spcPts val="0"/>
              </a:spcAft>
              <a:defRPr sz="1080">
                <a:solidFill>
                  <a:schemeClr val="tx1">
                    <a:lumMod val="8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15738673-5A64-4BE5-BB54-00BB9704DBF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5816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txStyles>
    <p:titleStyle>
      <a:lvl1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 kern="1200">
          <a:solidFill>
            <a:srgbClr val="6F6F6F"/>
          </a:solidFill>
          <a:latin typeface="+mj-lt"/>
          <a:ea typeface="+mj-ea"/>
          <a:cs typeface="+mj-cs"/>
        </a:defRPr>
      </a:lvl1pPr>
      <a:lvl2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2pPr>
      <a:lvl3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3pPr>
      <a:lvl4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4pPr>
      <a:lvl5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5pPr>
      <a:lvl6pPr marL="548640" algn="l" defTabSz="822960" rtl="0" fontAlgn="base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6pPr>
      <a:lvl7pPr marL="1097280" algn="l" defTabSz="822960" rtl="0" fontAlgn="base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7pPr>
      <a:lvl8pPr marL="1645920" algn="l" defTabSz="822960" rtl="0" fontAlgn="base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8pPr>
      <a:lvl9pPr marL="2194560" algn="l" defTabSz="822960" rtl="0" fontAlgn="base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9pPr>
    </p:titleStyle>
    <p:bodyStyle>
      <a:lvl1pPr marL="205740" indent="-205740" algn="l" defTabSz="822960" rtl="0" eaLnBrk="0" fontAlgn="base" hangingPunct="0">
        <a:lnSpc>
          <a:spcPct val="90000"/>
        </a:lnSpc>
        <a:spcBef>
          <a:spcPts val="900"/>
        </a:spcBef>
        <a:spcAft>
          <a:spcPct val="0"/>
        </a:spcAft>
        <a:buFont typeface="Arial" panose="020B0604020202020204" pitchFamily="34" charset="0"/>
        <a:buChar char="•"/>
        <a:defRPr sz="3840" kern="1200">
          <a:solidFill>
            <a:schemeClr val="bg1"/>
          </a:solidFill>
          <a:latin typeface="+mn-lt"/>
          <a:ea typeface="+mn-ea"/>
          <a:cs typeface="+mn-cs"/>
        </a:defRPr>
      </a:lvl1pPr>
      <a:lvl2pPr marL="617220" indent="-205740" algn="l" defTabSz="822960" rtl="0" eaLnBrk="0" fontAlgn="base" hangingPunct="0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3360" kern="1200">
          <a:solidFill>
            <a:schemeClr val="bg1"/>
          </a:solidFill>
          <a:latin typeface="+mn-lt"/>
          <a:ea typeface="+mn-ea"/>
          <a:cs typeface="+mn-cs"/>
        </a:defRPr>
      </a:lvl2pPr>
      <a:lvl3pPr marL="1028700" indent="-205740" algn="l" defTabSz="822960" rtl="0" eaLnBrk="0" fontAlgn="base" hangingPunct="0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2880" kern="1200">
          <a:solidFill>
            <a:schemeClr val="bg1"/>
          </a:solidFill>
          <a:latin typeface="+mn-lt"/>
          <a:ea typeface="+mn-ea"/>
          <a:cs typeface="+mn-cs"/>
        </a:defRPr>
      </a:lvl3pPr>
      <a:lvl4pPr marL="1440180" indent="-205740" algn="l" defTabSz="822960" rtl="0" eaLnBrk="0" fontAlgn="base" hangingPunct="0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4pPr>
      <a:lvl5pPr marL="1851660" indent="-205740" algn="l" defTabSz="822960" rtl="0" eaLnBrk="0" fontAlgn="base" hangingPunct="0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1920" kern="1200">
          <a:solidFill>
            <a:schemeClr val="bg1"/>
          </a:solidFill>
          <a:latin typeface="+mn-lt"/>
          <a:ea typeface="+mn-ea"/>
          <a:cs typeface="+mn-cs"/>
        </a:defRPr>
      </a:lvl5pPr>
      <a:lvl6pPr marL="226314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Relationship Id="rId5" Type="http://schemas.openxmlformats.org/officeDocument/2006/relationships/hyperlink" Target="https://www.youtube.com/watch?v=CtoH5tlr-bI" TargetMode="External"/><Relationship Id="rId4" Type="http://schemas.openxmlformats.org/officeDocument/2006/relationships/hyperlink" Target="https://www.youtube.com/watch?v=teLoNYvOf90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www.youtube.com/watch?v=WRuE2oz-MC8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www.youtube.com/watch?v=S7qqfXvxptY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www.youtube.com/watch?v=_6rieObMYO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www.youtube.com/watch?v=uLquz4Iz-3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A5FE9-8E49-475F-94A9-1A3BEF43FA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8344" y="1429436"/>
            <a:ext cx="9815455" cy="1641490"/>
          </a:xfrm>
        </p:spPr>
        <p:txBody>
          <a:bodyPr>
            <a:normAutofit fontScale="90000"/>
          </a:bodyPr>
          <a:lstStyle/>
          <a:p>
            <a:r>
              <a:rPr lang="en-CA" dirty="0">
                <a:latin typeface="Trebuchet MS" panose="020B0603020202020204" pitchFamily="34" charset="0"/>
              </a:rPr>
              <a:t>MGMT-6064</a:t>
            </a:r>
            <a:br>
              <a:rPr lang="en-CA" dirty="0">
                <a:latin typeface="Trebuchet MS" panose="020B0603020202020204" pitchFamily="34" charset="0"/>
              </a:rPr>
            </a:br>
            <a:r>
              <a:rPr lang="en-CA" dirty="0">
                <a:latin typeface="Trebuchet MS" panose="020B0603020202020204" pitchFamily="34" charset="0"/>
              </a:rPr>
              <a:t>PROJECT LEADERSHIP </a:t>
            </a:r>
            <a:br>
              <a:rPr lang="en-CA" dirty="0">
                <a:latin typeface="Trebuchet MS" panose="020B0603020202020204" pitchFamily="34" charset="0"/>
              </a:rPr>
            </a:br>
            <a:r>
              <a:rPr lang="en-CA" dirty="0">
                <a:latin typeface="Trebuchet MS" panose="020B0603020202020204" pitchFamily="34" charset="0"/>
              </a:rPr>
              <a:t>AND MANAGEMENT</a:t>
            </a:r>
            <a:br>
              <a:rPr lang="en-CA" dirty="0"/>
            </a:b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B62131-BE21-4F8E-8023-2D88FB7242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9" y="3787076"/>
            <a:ext cx="9144000" cy="1236828"/>
          </a:xfrm>
        </p:spPr>
        <p:txBody>
          <a:bodyPr>
            <a:noAutofit/>
          </a:bodyPr>
          <a:lstStyle/>
          <a:p>
            <a:r>
              <a:rPr lang="en-CA" sz="4000" dirty="0">
                <a:latin typeface="Trebuchet MS" panose="020B0603020202020204" pitchFamily="34" charset="0"/>
              </a:rPr>
              <a:t>Module 4: Motivation</a:t>
            </a:r>
          </a:p>
        </p:txBody>
      </p:sp>
    </p:spTree>
    <p:extLst>
      <p:ext uri="{BB962C8B-B14F-4D97-AF65-F5344CB8AC3E}">
        <p14:creationId xmlns:p14="http://schemas.microsoft.com/office/powerpoint/2010/main" val="1783979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9C9EE-9C7F-4424-926F-D95CE1A3E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6667" y="323250"/>
            <a:ext cx="9443598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Implication for project leaders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3E411F-8A1A-409B-9FE0-BFA8C08FC7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3412" y="1308664"/>
            <a:ext cx="11511444" cy="4773204"/>
          </a:xfrm>
        </p:spPr>
        <p:txBody>
          <a:bodyPr/>
          <a:lstStyle/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Encourage your team members to believe that they can succeed if they try hard (excessive criticism decreases expectancy levels)</a:t>
            </a:r>
          </a:p>
          <a:p>
            <a:pPr marL="1131570" lvl="1" indent="-514350">
              <a:spcBef>
                <a:spcPts val="1200"/>
              </a:spcBef>
              <a:buSzPct val="100000"/>
            </a:pPr>
            <a:r>
              <a:rPr lang="en-CA" i="1" dirty="0">
                <a:latin typeface="Trebuchet MS" panose="020B0603020202020204" pitchFamily="34" charset="0"/>
              </a:rPr>
              <a:t>But… </a:t>
            </a:r>
            <a:r>
              <a:rPr lang="en-CA" dirty="0">
                <a:latin typeface="Trebuchet MS" panose="020B0603020202020204" pitchFamily="34" charset="0"/>
              </a:rPr>
              <a:t>if you assign work to team members that is beyond their ability, motivation will decrease</a:t>
            </a: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Link performance to desired outcomes and communicate this – reward people who have earned it (to increase instrumentality levels)</a:t>
            </a: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Understand the outcomes/rewards that are valuable to each of your team members (to increase valence levels)</a:t>
            </a: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endParaRPr lang="en-CA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0DCFDA-DC67-4873-B9FA-C136C14709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24" y="5753688"/>
            <a:ext cx="3241986" cy="10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801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9C9EE-9C7F-4424-926F-D95CE1A3E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5651" y="728221"/>
            <a:ext cx="9443598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Goal-setting theory (</a:t>
            </a:r>
            <a:r>
              <a:rPr lang="en-CA" sz="3600" dirty="0" err="1">
                <a:solidFill>
                  <a:srgbClr val="C00000"/>
                </a:solidFill>
                <a:latin typeface="Trebuchet MS" panose="020B0603020202020204" pitchFamily="34" charset="0"/>
              </a:rPr>
              <a:t>locke</a:t>
            </a:r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 &amp; Latham)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3E411F-8A1A-409B-9FE0-BFA8C08FC7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33046" y="1840758"/>
            <a:ext cx="10876203" cy="2660904"/>
          </a:xfrm>
        </p:spPr>
        <p:txBody>
          <a:bodyPr/>
          <a:lstStyle/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SMART goals are better motivators than vague or unclear goals</a:t>
            </a: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‘Buy-in’ and feedback increase likelihood of success (when setting goals for the project team)</a:t>
            </a: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E533D4-13B1-4DE0-B623-DDEBA238F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871" y="4196712"/>
            <a:ext cx="3813151" cy="254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092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9C9EE-9C7F-4424-926F-D95CE1A3E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5651" y="728221"/>
            <a:ext cx="9443598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Implications for project leaders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3E411F-8A1A-409B-9FE0-BFA8C08FC7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33046" y="1840758"/>
            <a:ext cx="10876203" cy="3378356"/>
          </a:xfrm>
        </p:spPr>
        <p:txBody>
          <a:bodyPr/>
          <a:lstStyle/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Look for ways to formulate goals and expectations in a ‘SMART’ way</a:t>
            </a: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Where possible, consult with stakeholders when setting goals and expectations</a:t>
            </a: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Track and monitor progress towards goals, and provide feedback to increase likelihood of success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E533D4-13B1-4DE0-B623-DDEBA238F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95" y="5528602"/>
            <a:ext cx="3010487" cy="1214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756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90B21-6F17-46B7-A54D-AC58EC78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8959" y="238923"/>
            <a:ext cx="7662202" cy="773722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Reinforcement Theory (skinner)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2FBCE8-F95C-41B8-A4F6-0F8607452F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017" y="1069145"/>
            <a:ext cx="11803657" cy="56775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8F2E7AB-68B4-4718-8202-444E976BA3C2}"/>
              </a:ext>
            </a:extLst>
          </p:cNvPr>
          <p:cNvSpPr txBox="1"/>
          <p:nvPr/>
        </p:nvSpPr>
        <p:spPr>
          <a:xfrm>
            <a:off x="3559127" y="2307101"/>
            <a:ext cx="2715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>
                <a:solidFill>
                  <a:srgbClr val="C00000"/>
                </a:solidFill>
              </a:rPr>
              <a:t>“Positive Reinforcement”</a:t>
            </a:r>
            <a:endParaRPr lang="en-CA" dirty="0">
              <a:solidFill>
                <a:srgbClr val="C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CFA1DA-E765-4D1B-A0A7-40B679EA9FC1}"/>
              </a:ext>
            </a:extLst>
          </p:cNvPr>
          <p:cNvSpPr txBox="1"/>
          <p:nvPr/>
        </p:nvSpPr>
        <p:spPr>
          <a:xfrm>
            <a:off x="3627120" y="4526902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C00000"/>
                </a:solidFill>
              </a:rPr>
              <a:t>“Negative Reinforcement”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FEE5D6-25CA-457D-BABF-CCB39D35018F}"/>
              </a:ext>
            </a:extLst>
          </p:cNvPr>
          <p:cNvSpPr txBox="1"/>
          <p:nvPr/>
        </p:nvSpPr>
        <p:spPr>
          <a:xfrm>
            <a:off x="8745416" y="2324740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C00000"/>
                </a:solidFill>
              </a:rPr>
              <a:t>“Punishment”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822F12-DFF5-4F57-8C75-E1221656A575}"/>
              </a:ext>
            </a:extLst>
          </p:cNvPr>
          <p:cNvSpPr txBox="1"/>
          <p:nvPr/>
        </p:nvSpPr>
        <p:spPr>
          <a:xfrm>
            <a:off x="8854420" y="4526902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C00000"/>
                </a:solidFill>
              </a:rPr>
              <a:t>“Extinction”</a:t>
            </a:r>
          </a:p>
        </p:txBody>
      </p:sp>
      <p:sp>
        <p:nvSpPr>
          <p:cNvPr id="11" name="Explosion: 14 Points 10">
            <a:extLst>
              <a:ext uri="{FF2B5EF4-FFF2-40B4-BE49-F238E27FC236}">
                <a16:creationId xmlns:a16="http://schemas.microsoft.com/office/drawing/2014/main" id="{CF077E42-4A2F-47F5-A161-E2C0E338874D}"/>
              </a:ext>
            </a:extLst>
          </p:cNvPr>
          <p:cNvSpPr/>
          <p:nvPr/>
        </p:nvSpPr>
        <p:spPr>
          <a:xfrm>
            <a:off x="343193" y="111296"/>
            <a:ext cx="2616590" cy="2419643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hlinkClick r:id="rId4"/>
              </a:rPr>
              <a:t>Spot the mistake in this video!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39C050-D15E-4CBE-9F61-1367375134CB}"/>
              </a:ext>
            </a:extLst>
          </p:cNvPr>
          <p:cNvSpPr txBox="1"/>
          <p:nvPr/>
        </p:nvSpPr>
        <p:spPr>
          <a:xfrm>
            <a:off x="10622734" y="182423"/>
            <a:ext cx="1319856" cy="646331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>
                <a:solidFill>
                  <a:schemeClr val="bg1"/>
                </a:solidFill>
                <a:hlinkClick r:id="rId5"/>
              </a:rPr>
              <a:t>(Skinner’s Box video)</a:t>
            </a:r>
            <a:endParaRPr lang="en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575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9C9EE-9C7F-4424-926F-D95CE1A3E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2260" y="306190"/>
            <a:ext cx="9443598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Implications for project leaders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3E411F-8A1A-409B-9FE0-BFA8C08FC7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8467" y="1319008"/>
            <a:ext cx="10832123" cy="5538992"/>
          </a:xfrm>
        </p:spPr>
        <p:txBody>
          <a:bodyPr/>
          <a:lstStyle/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Positive reinforcement should be one of your more commonly used motivation tools</a:t>
            </a:r>
          </a:p>
          <a:p>
            <a:pPr marL="1131570" lvl="1" indent="-514350">
              <a:spcBef>
                <a:spcPts val="1200"/>
              </a:spcBef>
              <a:buSzPct val="100000"/>
            </a:pPr>
            <a:r>
              <a:rPr lang="en-CA" dirty="0">
                <a:latin typeface="Trebuchet MS" panose="020B0603020202020204" pitchFamily="34" charset="0"/>
              </a:rPr>
              <a:t>Demonstrates that positive behaviours have positive consequences</a:t>
            </a: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Avoid excessive use of negative reinforcement (e.g., threatening to fire a team member)</a:t>
            </a: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Punishment can have unintended side-effects (e.g., retaliation)</a:t>
            </a:r>
          </a:p>
          <a:p>
            <a:pPr marL="3136900" lvl="3" indent="-514350">
              <a:spcBef>
                <a:spcPts val="1200"/>
              </a:spcBef>
              <a:buSzPct val="100000"/>
            </a:pPr>
            <a:r>
              <a:rPr lang="en-CA" sz="3200" dirty="0">
                <a:latin typeface="Trebuchet MS" panose="020B0603020202020204" pitchFamily="34" charset="0"/>
              </a:rPr>
              <a:t>Be consistent with reinforcement so that behaviour becomes “learned”</a:t>
            </a: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endParaRPr lang="en-CA" sz="3200" dirty="0">
              <a:latin typeface="Trebuchet MS" panose="020B0603020202020204" pitchFamily="34" charset="0"/>
            </a:endParaRP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3CB0D9-F036-46DC-8047-731254056B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814" y="5922498"/>
            <a:ext cx="3252568" cy="824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4455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3431D-F8A1-4619-99EF-9BA758BF22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C4F153-4D73-48F5-8148-8F1EA8E05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251" y="239151"/>
            <a:ext cx="1811758" cy="1506806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Equity theory (</a:t>
            </a:r>
            <a:r>
              <a:rPr lang="en-CA" sz="3600" dirty="0" err="1">
                <a:solidFill>
                  <a:srgbClr val="C00000"/>
                </a:solidFill>
                <a:latin typeface="Trebuchet MS" panose="020B0603020202020204" pitchFamily="34" charset="0"/>
              </a:rPr>
              <a:t>adams</a:t>
            </a:r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2AF41E-A60D-4A78-F9A0-EE947A066AFA}"/>
              </a:ext>
            </a:extLst>
          </p:cNvPr>
          <p:cNvSpPr txBox="1"/>
          <p:nvPr/>
        </p:nvSpPr>
        <p:spPr>
          <a:xfrm>
            <a:off x="10454185" y="73697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  <a:hlinkClick r:id="rId4"/>
              </a:rPr>
              <a:t>(video)</a:t>
            </a:r>
            <a:endParaRPr lang="en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3437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9C9EE-9C7F-4424-926F-D95CE1A3E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2260" y="306190"/>
            <a:ext cx="9443598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Implications for project leaders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3E411F-8A1A-409B-9FE0-BFA8C08FC7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1232" y="1319008"/>
            <a:ext cx="11379359" cy="4364338"/>
          </a:xfrm>
        </p:spPr>
        <p:txBody>
          <a:bodyPr/>
          <a:lstStyle/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Team members expect to receive a “fair” reward in exchange for their efforts</a:t>
            </a: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Team members will compare their inputs and outputs (or efforts and rewards) with other referents</a:t>
            </a:r>
          </a:p>
          <a:p>
            <a:pPr marL="1131570" lvl="1" indent="-514350">
              <a:spcBef>
                <a:spcPts val="1200"/>
              </a:spcBef>
              <a:buSzPct val="100000"/>
            </a:pPr>
            <a:r>
              <a:rPr lang="en-CA" dirty="0">
                <a:latin typeface="Trebuchet MS" panose="020B0603020202020204" pitchFamily="34" charset="0"/>
              </a:rPr>
              <a:t>Themselves in other situations (e.g., on a previous project)</a:t>
            </a:r>
          </a:p>
          <a:p>
            <a:pPr marL="1131570" lvl="1" indent="-514350">
              <a:spcBef>
                <a:spcPts val="1200"/>
              </a:spcBef>
              <a:buSzPct val="100000"/>
            </a:pPr>
            <a:r>
              <a:rPr lang="en-CA" dirty="0">
                <a:latin typeface="Trebuchet MS" panose="020B0603020202020204" pitchFamily="34" charset="0"/>
              </a:rPr>
              <a:t>Others who are in the same current situation</a:t>
            </a:r>
          </a:p>
          <a:p>
            <a:pPr marL="1131570" lvl="1" indent="-514350">
              <a:spcBef>
                <a:spcPts val="1200"/>
              </a:spcBef>
              <a:buSzPct val="100000"/>
            </a:pPr>
            <a:r>
              <a:rPr lang="en-CA" dirty="0">
                <a:latin typeface="Trebuchet MS" panose="020B0603020202020204" pitchFamily="34" charset="0"/>
              </a:rPr>
              <a:t>Others who are not in the same current situation</a:t>
            </a:r>
          </a:p>
          <a:p>
            <a:pPr marL="1131570" lvl="1" indent="-514350">
              <a:spcBef>
                <a:spcPts val="1200"/>
              </a:spcBef>
              <a:buSzPct val="100000"/>
            </a:pPr>
            <a:r>
              <a:rPr lang="en-CA" dirty="0">
                <a:latin typeface="Trebuchet MS" panose="020B0603020202020204" pitchFamily="34" charset="0"/>
              </a:rPr>
              <a:t>Etc.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4D8782-E5FF-4D7E-B754-6AADAC224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08" y="5683346"/>
            <a:ext cx="3418449" cy="113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1487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9C9EE-9C7F-4424-926F-D95CE1A3E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1583" y="362462"/>
            <a:ext cx="9443598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Implications for project leaders </a:t>
            </a:r>
            <a:r>
              <a:rPr lang="en-CA" sz="2400" dirty="0">
                <a:solidFill>
                  <a:srgbClr val="C00000"/>
                </a:solidFill>
                <a:latin typeface="Trebuchet MS" panose="020B0603020202020204" pitchFamily="34" charset="0"/>
              </a:rPr>
              <a:t>(cont’d)</a:t>
            </a:r>
            <a:endParaRPr lang="en-CA" sz="3600" dirty="0">
              <a:solidFill>
                <a:srgbClr val="C00000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3E411F-8A1A-409B-9FE0-BFA8C08FC7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2075" y="1385877"/>
            <a:ext cx="10953106" cy="5208136"/>
          </a:xfrm>
        </p:spPr>
        <p:txBody>
          <a:bodyPr/>
          <a:lstStyle/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If team members perceive that inequity exists, motivation will decrease AND they will seek to reduce the inequity</a:t>
            </a:r>
          </a:p>
          <a:p>
            <a:pPr marL="1131570" lvl="1" indent="-514350">
              <a:spcBef>
                <a:spcPts val="1200"/>
              </a:spcBef>
              <a:buSzPct val="100000"/>
            </a:pPr>
            <a:r>
              <a:rPr lang="en-CA" dirty="0">
                <a:latin typeface="Trebuchet MS" panose="020B0603020202020204" pitchFamily="34" charset="0"/>
              </a:rPr>
              <a:t>Altering inputs or outputs</a:t>
            </a:r>
          </a:p>
          <a:p>
            <a:pPr marL="1131570" lvl="1" indent="-514350">
              <a:spcBef>
                <a:spcPts val="1200"/>
              </a:spcBef>
              <a:buSzPct val="100000"/>
            </a:pPr>
            <a:r>
              <a:rPr lang="en-CA" dirty="0">
                <a:latin typeface="Trebuchet MS" panose="020B0603020202020204" pitchFamily="34" charset="0"/>
              </a:rPr>
              <a:t>Distorting inputs or outputs in their minds (“cognitive distortion”)</a:t>
            </a:r>
          </a:p>
          <a:p>
            <a:pPr marL="1131570" lvl="1" indent="-514350">
              <a:spcBef>
                <a:spcPts val="1200"/>
              </a:spcBef>
              <a:buSzPct val="100000"/>
            </a:pPr>
            <a:r>
              <a:rPr lang="en-CA" dirty="0">
                <a:latin typeface="Trebuchet MS" panose="020B0603020202020204" pitchFamily="34" charset="0"/>
              </a:rPr>
              <a:t>Leaving</a:t>
            </a: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“Fairness” is subjective! What YOU believe is “fair” may not be what others believe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4D8782-E5FF-4D7E-B754-6AADAC224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08" y="5683346"/>
            <a:ext cx="3418449" cy="113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017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6579" y="294072"/>
            <a:ext cx="5799372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553503" y="1227260"/>
            <a:ext cx="10636694" cy="5090475"/>
          </a:xfrm>
        </p:spPr>
        <p:txBody>
          <a:bodyPr/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What is motivation (intrinsic and extrinsic motivation)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Motivation theories: </a:t>
            </a:r>
          </a:p>
          <a:p>
            <a:pPr marL="1074420" lvl="1" indent="-457200"/>
            <a:r>
              <a:rPr lang="en-CA" sz="3200" dirty="0">
                <a:latin typeface="Trebuchet MS" panose="020B0603020202020204" pitchFamily="34" charset="0"/>
              </a:rPr>
              <a:t>Maslow’s Hierarchy of Needs</a:t>
            </a:r>
          </a:p>
          <a:p>
            <a:pPr marL="1074420" lvl="1" indent="-457200"/>
            <a:r>
              <a:rPr lang="en-CA" sz="3200" dirty="0">
                <a:latin typeface="Trebuchet MS" panose="020B0603020202020204" pitchFamily="34" charset="0"/>
              </a:rPr>
              <a:t>Herzberg Two-Factor (Motivator-Hygiene) Theory</a:t>
            </a:r>
          </a:p>
          <a:p>
            <a:pPr marL="1074420" lvl="1" indent="-457200"/>
            <a:r>
              <a:rPr lang="en-CA" sz="3200" dirty="0">
                <a:latin typeface="Trebuchet MS" panose="020B0603020202020204" pitchFamily="34" charset="0"/>
              </a:rPr>
              <a:t>Expectancy Theory</a:t>
            </a:r>
          </a:p>
          <a:p>
            <a:pPr marL="1074420" lvl="1" indent="-457200"/>
            <a:r>
              <a:rPr lang="en-CA" sz="3200" dirty="0">
                <a:latin typeface="Trebuchet MS" panose="020B0603020202020204" pitchFamily="34" charset="0"/>
              </a:rPr>
              <a:t>Goal-Setting Theory</a:t>
            </a:r>
          </a:p>
          <a:p>
            <a:pPr marL="1074420" lvl="1" indent="-457200"/>
            <a:r>
              <a:rPr lang="en-CA" sz="3200" dirty="0">
                <a:latin typeface="Trebuchet MS" panose="020B0603020202020204" pitchFamily="34" charset="0"/>
              </a:rPr>
              <a:t>Reinforcement Theory</a:t>
            </a:r>
          </a:p>
          <a:p>
            <a:pPr marL="1074420" lvl="1" indent="-457200"/>
            <a:r>
              <a:rPr lang="en-CA" sz="3200" dirty="0">
                <a:latin typeface="Trebuchet MS" panose="020B0603020202020204" pitchFamily="34" charset="0"/>
              </a:rPr>
              <a:t>Equity Theory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Trebuchet MS" panose="020B0603020202020204" pitchFamily="34" charset="0"/>
              </a:rPr>
              <a:t>Implications for Project Managers</a:t>
            </a:r>
          </a:p>
          <a:p>
            <a:pPr marL="457200" indent="-457200"/>
            <a:endParaRPr lang="en-PH" sz="3200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250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20FF5-FD2E-4DA8-8FEF-6E27E4F76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3231" y="410610"/>
            <a:ext cx="3671668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motivation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72137-B8B7-4D21-9E6E-D2A418ECA6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9386" y="1355786"/>
            <a:ext cx="11418873" cy="5341898"/>
          </a:xfrm>
          <a:solidFill>
            <a:schemeClr val="tx1"/>
          </a:solidFill>
          <a:ln>
            <a:noFill/>
          </a:ln>
        </p:spPr>
        <p:txBody>
          <a:bodyPr/>
          <a:lstStyle/>
          <a:p>
            <a:r>
              <a:rPr lang="en-CA" dirty="0">
                <a:latin typeface="Trebuchet MS" panose="020B0603020202020204" pitchFamily="34" charset="0"/>
              </a:rPr>
              <a:t>“Psychological forces that determine the </a:t>
            </a: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direction</a:t>
            </a:r>
            <a:r>
              <a:rPr lang="en-CA" dirty="0">
                <a:latin typeface="Trebuchet MS" panose="020B0603020202020204" pitchFamily="34" charset="0"/>
              </a:rPr>
              <a:t> of a person’s behaviour in an organization, a person’s </a:t>
            </a: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level of effort</a:t>
            </a:r>
            <a:r>
              <a:rPr lang="en-CA" dirty="0">
                <a:latin typeface="Trebuchet MS" panose="020B0603020202020204" pitchFamily="34" charset="0"/>
              </a:rPr>
              <a:t>, and a person’s level of </a:t>
            </a:r>
            <a:r>
              <a:rPr lang="en-CA" b="1" dirty="0">
                <a:solidFill>
                  <a:srgbClr val="C00000"/>
                </a:solidFill>
                <a:latin typeface="Trebuchet MS" panose="020B0603020202020204" pitchFamily="34" charset="0"/>
              </a:rPr>
              <a:t>persistence”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sz="1800" b="1" dirty="0">
              <a:solidFill>
                <a:srgbClr val="C00000"/>
              </a:solidFill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sz="1800" b="1" dirty="0">
              <a:solidFill>
                <a:srgbClr val="C00000"/>
              </a:solidFill>
              <a:latin typeface="Trebuchet MS" panose="020B0603020202020204" pitchFamily="34" charset="0"/>
            </a:endParaRPr>
          </a:p>
          <a:p>
            <a:r>
              <a:rPr lang="en-CA" dirty="0">
                <a:latin typeface="Trebuchet MS" panose="020B0603020202020204" pitchFamily="34" charset="0"/>
              </a:rPr>
              <a:t>In other words, motivation is willingness to...</a:t>
            </a:r>
          </a:p>
          <a:p>
            <a:pPr marL="688975"/>
            <a:r>
              <a:rPr lang="en-CA" dirty="0">
                <a:latin typeface="Trebuchet MS" panose="020B0603020202020204" pitchFamily="34" charset="0"/>
              </a:rPr>
              <a:t>	</a:t>
            </a:r>
            <a:r>
              <a:rPr lang="en-CA" i="1" dirty="0">
                <a:latin typeface="Trebuchet MS" panose="020B0603020202020204" pitchFamily="34" charset="0"/>
              </a:rPr>
              <a:t>start</a:t>
            </a:r>
            <a:r>
              <a:rPr lang="en-CA" dirty="0">
                <a:latin typeface="Trebuchet MS" panose="020B0603020202020204" pitchFamily="34" charset="0"/>
              </a:rPr>
              <a:t> working on a task</a:t>
            </a:r>
          </a:p>
          <a:p>
            <a:pPr marL="688975"/>
            <a:r>
              <a:rPr lang="en-CA" dirty="0">
                <a:latin typeface="Trebuchet MS" panose="020B0603020202020204" pitchFamily="34" charset="0"/>
              </a:rPr>
              <a:t>	</a:t>
            </a:r>
            <a:r>
              <a:rPr lang="en-CA" i="1" dirty="0">
                <a:latin typeface="Trebuchet MS" panose="020B0603020202020204" pitchFamily="34" charset="0"/>
              </a:rPr>
              <a:t>work hard </a:t>
            </a:r>
            <a:r>
              <a:rPr lang="en-CA" dirty="0">
                <a:latin typeface="Trebuchet MS" panose="020B0603020202020204" pitchFamily="34" charset="0"/>
              </a:rPr>
              <a:t>on a task</a:t>
            </a:r>
          </a:p>
          <a:p>
            <a:pPr marL="688975"/>
            <a:r>
              <a:rPr lang="en-CA" dirty="0">
                <a:latin typeface="Trebuchet MS" panose="020B0603020202020204" pitchFamily="34" charset="0"/>
              </a:rPr>
              <a:t>	</a:t>
            </a:r>
            <a:r>
              <a:rPr lang="en-CA" i="1" dirty="0">
                <a:latin typeface="Trebuchet MS" panose="020B0603020202020204" pitchFamily="34" charset="0"/>
              </a:rPr>
              <a:t>continue</a:t>
            </a:r>
            <a:r>
              <a:rPr lang="en-CA" dirty="0">
                <a:latin typeface="Trebuchet MS" panose="020B0603020202020204" pitchFamily="34" charset="0"/>
              </a:rPr>
              <a:t> working on a task until it is finished</a:t>
            </a:r>
          </a:p>
          <a:p>
            <a:r>
              <a:rPr lang="en-CA" dirty="0">
                <a:latin typeface="Trebuchet MS" panose="020B0603020202020204" pitchFamily="34" charset="0"/>
              </a:rPr>
              <a:t>…for the purpose of satisfying a need or receiving a desired outcome/ reward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21F872-13FC-4364-B959-C1EB8C004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4001" y="2637618"/>
            <a:ext cx="2351315" cy="1709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934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8C7FE-284F-45C9-A1D3-E2E3EDE46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1342" y="350126"/>
            <a:ext cx="9594166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intrinsic &amp; extrinsic motivation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70B469A-6178-4D14-9CE8-D9EF9FD50113}"/>
              </a:ext>
            </a:extLst>
          </p:cNvPr>
          <p:cNvSpPr txBox="1">
            <a:spLocks/>
          </p:cNvSpPr>
          <p:nvPr/>
        </p:nvSpPr>
        <p:spPr>
          <a:xfrm>
            <a:off x="338761" y="1464680"/>
            <a:ext cx="5997644" cy="5393320"/>
          </a:xfrm>
          <a:prstGeom prst="rect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205740" indent="-205740" algn="l" defTabSz="822960" rtl="0" eaLnBrk="0" fontAlgn="base" hangingPunct="0">
              <a:lnSpc>
                <a:spcPct val="90000"/>
              </a:lnSpc>
              <a:spcBef>
                <a:spcPts val="9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84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17220" indent="-205740" algn="l" defTabSz="822960" rtl="0" eaLnBrk="0" fontAlgn="base" hangingPunct="0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36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028700" indent="-205740" algn="l" defTabSz="822960" rtl="0" eaLnBrk="0" fontAlgn="base" hangingPunct="0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8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440180" indent="-205740" algn="l" defTabSz="822960" rtl="0" eaLnBrk="0" fontAlgn="base" hangingPunct="0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51660" indent="-205740" algn="l" defTabSz="822960" rtl="0" eaLnBrk="0" fontAlgn="base" hangingPunct="0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2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6314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7462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8610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9758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A" sz="2800" b="1" dirty="0">
                <a:solidFill>
                  <a:srgbClr val="C00000"/>
                </a:solidFill>
                <a:latin typeface="Trebuchet MS" panose="020B0603020202020204" pitchFamily="34" charset="0"/>
              </a:rPr>
              <a:t>Intrinsic</a:t>
            </a:r>
            <a:r>
              <a:rPr lang="en-CA" sz="2800" b="1" i="1" dirty="0">
                <a:solidFill>
                  <a:srgbClr val="C00000"/>
                </a:solidFill>
                <a:latin typeface="Trebuchet MS" panose="020B0603020202020204" pitchFamily="34" charset="0"/>
              </a:rPr>
              <a:t> </a:t>
            </a:r>
            <a:r>
              <a:rPr lang="en-CA" sz="2800" b="1" dirty="0">
                <a:solidFill>
                  <a:srgbClr val="C00000"/>
                </a:solidFill>
                <a:latin typeface="Trebuchet MS" panose="020B0603020202020204" pitchFamily="34" charset="0"/>
              </a:rPr>
              <a:t>motivation </a:t>
            </a:r>
            <a:br>
              <a:rPr lang="en-CA" sz="2800" b="1" dirty="0">
                <a:solidFill>
                  <a:srgbClr val="C00000"/>
                </a:solidFill>
                <a:latin typeface="Trebuchet MS" panose="020B0603020202020204" pitchFamily="34" charset="0"/>
              </a:rPr>
            </a:br>
            <a:endParaRPr lang="en-CA" sz="2800" b="1" dirty="0">
              <a:solidFill>
                <a:srgbClr val="C00000"/>
              </a:solidFill>
              <a:latin typeface="Trebuchet MS" panose="020B0603020202020204" pitchFamily="34" charset="0"/>
            </a:endParaRPr>
          </a:p>
          <a:p>
            <a:pPr lvl="1">
              <a:lnSpc>
                <a:spcPct val="110000"/>
              </a:lnSpc>
              <a:spcBef>
                <a:spcPts val="400"/>
              </a:spcBef>
            </a:pPr>
            <a:r>
              <a:rPr lang="en-CA" sz="2400" dirty="0">
                <a:latin typeface="Trebuchet MS" panose="020B0603020202020204" pitchFamily="34" charset="0"/>
              </a:rPr>
              <a:t>Motivation comes from within us </a:t>
            </a:r>
          </a:p>
          <a:p>
            <a:pPr lvl="1">
              <a:lnSpc>
                <a:spcPct val="110000"/>
              </a:lnSpc>
              <a:spcBef>
                <a:spcPts val="400"/>
              </a:spcBef>
            </a:pPr>
            <a:r>
              <a:rPr lang="en-CA" sz="2400" dirty="0">
                <a:latin typeface="Trebuchet MS" panose="020B0603020202020204" pitchFamily="34" charset="0"/>
              </a:rPr>
              <a:t>We choose to do something because it is interesting, compelling or desirable – no one needs to tell us to do it</a:t>
            </a:r>
          </a:p>
          <a:p>
            <a:pPr lvl="1">
              <a:lnSpc>
                <a:spcPct val="110000"/>
              </a:lnSpc>
              <a:spcBef>
                <a:spcPts val="400"/>
              </a:spcBef>
            </a:pPr>
            <a:r>
              <a:rPr lang="en-CA" sz="2400" dirty="0">
                <a:latin typeface="Trebuchet MS" panose="020B0603020202020204" pitchFamily="34" charset="0"/>
              </a:rPr>
              <a:t>Motivation comes from doing the work itself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D7B1FF-BDFE-453E-A425-7C680AA6BC0E}"/>
              </a:ext>
            </a:extLst>
          </p:cNvPr>
          <p:cNvSpPr txBox="1">
            <a:spLocks/>
          </p:cNvSpPr>
          <p:nvPr/>
        </p:nvSpPr>
        <p:spPr>
          <a:xfrm>
            <a:off x="6465194" y="1438922"/>
            <a:ext cx="4954404" cy="4994030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tx2"/>
              </a:buClr>
              <a:buSzPct val="73000"/>
              <a:buFont typeface="Wingdings 2"/>
              <a:buChar char=""/>
              <a:defRPr kumimoji="0" sz="2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1208" indent="-228600" algn="l" rtl="0" eaLnBrk="1" latinLnBrk="0" hangingPunct="1">
              <a:spcBef>
                <a:spcPts val="500"/>
              </a:spcBef>
              <a:buClr>
                <a:schemeClr val="tx2">
                  <a:lumMod val="75000"/>
                </a:schemeClr>
              </a:buClr>
              <a:buSzPct val="80000"/>
              <a:buFont typeface="Wingdings 2"/>
              <a:buChar char=""/>
              <a:defRPr kumimoji="0" sz="2300" kern="120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58952" indent="-228600" algn="l" rtl="0" eaLnBrk="1" latinLnBrk="0" hangingPunct="1">
              <a:spcBef>
                <a:spcPts val="400"/>
              </a:spcBef>
              <a:buClr>
                <a:schemeClr val="tx2">
                  <a:lumMod val="60000"/>
                  <a:lumOff val="40000"/>
                </a:schemeClr>
              </a:buClr>
              <a:buSzPct val="60000"/>
              <a:buFont typeface="Wingdings"/>
              <a:buChar char="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SzPct val="80000"/>
              <a:buFont typeface="Wingdings 2"/>
              <a:buChar char=""/>
              <a:defRPr kumimoji="0" sz="2000" kern="120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70000"/>
              <a:buFont typeface="Wingdings"/>
              <a:buChar char="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72184" indent="-182880" algn="l" rtl="0" eaLnBrk="1" latinLnBrk="0" hangingPunct="1">
              <a:spcBef>
                <a:spcPts val="400"/>
              </a:spcBef>
              <a:buClr>
                <a:schemeClr val="accent4"/>
              </a:buClr>
              <a:buSzPct val="80000"/>
              <a:buFont typeface="Wingdings 2"/>
              <a:buChar char=""/>
              <a:defRPr kumimoji="0" sz="1800" kern="120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733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SzPct val="80000"/>
              <a:buFont typeface="Wingdings 2"/>
              <a:buChar char="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47088" indent="-182880" algn="l" rtl="0" eaLnBrk="1" latinLnBrk="0" hangingPunct="1">
              <a:spcBef>
                <a:spcPts val="300"/>
              </a:spcBef>
              <a:buClr>
                <a:schemeClr val="accent4"/>
              </a:buClr>
              <a:buSzPct val="100000"/>
              <a:buChar char="•"/>
              <a:defRPr kumimoji="0" sz="1600" kern="1200" baseline="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SzPct val="100000"/>
              <a:buFont typeface="Wingdings"/>
              <a:buChar char="§"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0" indent="0">
              <a:buNone/>
            </a:pPr>
            <a:r>
              <a:rPr lang="en-CA" sz="2800" b="1" dirty="0">
                <a:solidFill>
                  <a:srgbClr val="C00000"/>
                </a:solidFill>
                <a:latin typeface="Trebuchet MS" panose="020B0603020202020204" pitchFamily="34" charset="0"/>
              </a:rPr>
              <a:t>Extrinsic</a:t>
            </a:r>
            <a:r>
              <a:rPr lang="en-CA" sz="2800" dirty="0">
                <a:solidFill>
                  <a:srgbClr val="C00000"/>
                </a:solidFill>
                <a:latin typeface="Trebuchet MS" panose="020B0603020202020204" pitchFamily="34" charset="0"/>
              </a:rPr>
              <a:t> </a:t>
            </a:r>
            <a:r>
              <a:rPr lang="en-CA" sz="2800" b="1" dirty="0">
                <a:solidFill>
                  <a:srgbClr val="C00000"/>
                </a:solidFill>
                <a:latin typeface="Trebuchet MS" panose="020B0603020202020204" pitchFamily="34" charset="0"/>
              </a:rPr>
              <a:t>motivation</a:t>
            </a:r>
            <a:br>
              <a:rPr lang="en-CA" sz="2800" b="1" dirty="0">
                <a:solidFill>
                  <a:srgbClr val="C00000"/>
                </a:solidFill>
                <a:latin typeface="Trebuchet MS" panose="020B0603020202020204" pitchFamily="34" charset="0"/>
              </a:rPr>
            </a:br>
            <a:endParaRPr lang="en-CA" sz="2800" b="1" dirty="0">
              <a:solidFill>
                <a:srgbClr val="C00000"/>
              </a:solidFill>
              <a:latin typeface="Trebuchet MS" panose="020B0603020202020204" pitchFamily="34" charset="0"/>
            </a:endParaRPr>
          </a:p>
          <a:p>
            <a:pPr lvl="1">
              <a:spcBef>
                <a:spcPts val="400"/>
              </a:spcBef>
              <a:buClrTx/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chemeClr val="bg1"/>
                </a:solidFill>
                <a:latin typeface="Trebuchet MS" panose="020B0603020202020204" pitchFamily="34" charset="0"/>
              </a:rPr>
              <a:t>Motivation is externally driven</a:t>
            </a:r>
          </a:p>
          <a:p>
            <a:pPr lvl="1">
              <a:spcBef>
                <a:spcPts val="400"/>
              </a:spcBef>
              <a:buClrTx/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chemeClr val="bg1"/>
                </a:solidFill>
                <a:latin typeface="Trebuchet MS" panose="020B0603020202020204" pitchFamily="34" charset="0"/>
              </a:rPr>
              <a:t>We choose to do something because of the consequences of the behaviour (e.g., money, praise, avoiding punishment)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C0AAB9-C28B-41BA-930F-D5725FDD0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0682" y="4825724"/>
            <a:ext cx="3543922" cy="1774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979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715" y="191063"/>
            <a:ext cx="11646569" cy="65145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FC1ABEB-9CFA-4985-B2CB-994CA1A0BB4A}"/>
              </a:ext>
            </a:extLst>
          </p:cNvPr>
          <p:cNvSpPr txBox="1"/>
          <p:nvPr/>
        </p:nvSpPr>
        <p:spPr>
          <a:xfrm>
            <a:off x="589588" y="509295"/>
            <a:ext cx="1094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2"/>
                </a:solidFill>
                <a:hlinkClick r:id="rId4"/>
              </a:rPr>
              <a:t>(Video)</a:t>
            </a:r>
            <a:endParaRPr lang="en-CA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401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9C9EE-9C7F-4424-926F-D95CE1A3E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0057" y="580664"/>
            <a:ext cx="9443598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Implication for project leaders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3E411F-8A1A-409B-9FE0-BFA8C08FC7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5957" y="1504132"/>
            <a:ext cx="11240086" cy="4773204"/>
          </a:xfrm>
        </p:spPr>
        <p:txBody>
          <a:bodyPr/>
          <a:lstStyle/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Each team member is motivated by unique needs which may change from time to time </a:t>
            </a:r>
          </a:p>
          <a:p>
            <a:pPr marL="1131570" lvl="1" indent="-514350">
              <a:spcBef>
                <a:spcPts val="1200"/>
              </a:spcBef>
              <a:buSzPct val="100000"/>
            </a:pPr>
            <a:r>
              <a:rPr lang="en-CA" dirty="0">
                <a:latin typeface="Trebuchet MS" panose="020B0603020202020204" pitchFamily="34" charset="0"/>
              </a:rPr>
              <a:t>Get to know your team members and what motivates them!</a:t>
            </a: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Your techniques to motivate team members may work for some but not others</a:t>
            </a: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If team member tasks are routine, focus on addressing three lowest level needs (deficiency needs)</a:t>
            </a: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If team member tasks are complex or creative, focus on</a:t>
            </a:r>
            <a:br>
              <a:rPr lang="en-CA" dirty="0">
                <a:latin typeface="Trebuchet MS" panose="020B0603020202020204" pitchFamily="34" charset="0"/>
              </a:rPr>
            </a:br>
            <a:r>
              <a:rPr lang="en-CA" dirty="0">
                <a:latin typeface="Trebuchet MS" panose="020B0603020202020204" pitchFamily="34" charset="0"/>
              </a:rPr>
              <a:t>						satisfying growth needs after lower level needs</a:t>
            </a:r>
            <a:br>
              <a:rPr lang="en-CA" dirty="0">
                <a:latin typeface="Trebuchet MS" panose="020B0603020202020204" pitchFamily="34" charset="0"/>
              </a:rPr>
            </a:br>
            <a:r>
              <a:rPr lang="en-CA" dirty="0">
                <a:latin typeface="Trebuchet MS" panose="020B0603020202020204" pitchFamily="34" charset="0"/>
              </a:rPr>
              <a:t>						are addressed</a:t>
            </a: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endParaRPr lang="en-CA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90AA1E-E54D-422E-AFB6-D6BD37FB6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715" y="5613009"/>
            <a:ext cx="3117599" cy="1092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140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547" y="160421"/>
            <a:ext cx="11839073" cy="65421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99CA3F-1346-4C8E-9037-D5358062F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861" y="457382"/>
            <a:ext cx="4138864" cy="1427383"/>
          </a:xfrm>
          <a:solidFill>
            <a:schemeClr val="tx1"/>
          </a:solidFill>
        </p:spPr>
        <p:txBody>
          <a:bodyPr/>
          <a:lstStyle/>
          <a:p>
            <a:pPr algn="ctr"/>
            <a:r>
              <a:rPr lang="en-CA" sz="3200" dirty="0">
                <a:solidFill>
                  <a:srgbClr val="C00000"/>
                </a:solidFill>
                <a:latin typeface="Trebuchet MS" panose="020B0603020202020204" pitchFamily="34" charset="0"/>
              </a:rPr>
              <a:t>Herzberg’s two factor ‘Motivation-Hygiene’ Theory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A65762-E021-4286-8ED6-6BBB4BFF1A5C}"/>
              </a:ext>
            </a:extLst>
          </p:cNvPr>
          <p:cNvSpPr txBox="1"/>
          <p:nvPr/>
        </p:nvSpPr>
        <p:spPr>
          <a:xfrm>
            <a:off x="5742881" y="6208295"/>
            <a:ext cx="770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bg2"/>
                </a:solidFill>
                <a:hlinkClick r:id="rId4"/>
              </a:rPr>
              <a:t>Video</a:t>
            </a:r>
            <a:endParaRPr lang="en-CA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7645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9C9EE-9C7F-4424-926F-D95CE1A3E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6667" y="323250"/>
            <a:ext cx="9443598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Implication for project leaders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3E411F-8A1A-409B-9FE0-BFA8C08FC7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3218" y="1504132"/>
            <a:ext cx="11814639" cy="4773204"/>
          </a:xfrm>
        </p:spPr>
        <p:txBody>
          <a:bodyPr/>
          <a:lstStyle/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Fix the hygiene factors before you create motivators</a:t>
            </a:r>
          </a:p>
          <a:p>
            <a:pPr marL="1131570" lvl="1" indent="-514350">
              <a:spcBef>
                <a:spcPts val="1200"/>
              </a:spcBef>
              <a:buSzPct val="100000"/>
            </a:pPr>
            <a:r>
              <a:rPr lang="en-CA" dirty="0">
                <a:latin typeface="Trebuchet MS" panose="020B0603020202020204" pitchFamily="34" charset="0"/>
              </a:rPr>
              <a:t>Poor hygiene factors are de-motivating</a:t>
            </a: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Improving the motivator factors will lead to greater job satisfaction and motivation</a:t>
            </a:r>
          </a:p>
          <a:p>
            <a:pPr lvl="0">
              <a:spcBef>
                <a:spcPts val="1200"/>
              </a:spcBef>
              <a:buSzPct val="100000"/>
            </a:pPr>
            <a:endParaRPr lang="en-CA" dirty="0">
              <a:latin typeface="Trebuchet MS" panose="020B0603020202020204" pitchFamily="34" charset="0"/>
            </a:endParaRPr>
          </a:p>
          <a:p>
            <a:pPr lvl="0" algn="ctr">
              <a:spcBef>
                <a:spcPts val="1200"/>
              </a:spcBef>
              <a:buSzPct val="100000"/>
            </a:pPr>
            <a:r>
              <a:rPr lang="en-CA" sz="2600" dirty="0">
                <a:latin typeface="Trebuchet MS" panose="020B0603020202020204" pitchFamily="34" charset="0"/>
              </a:rPr>
              <a:t>Free coffee and soda in the staff kitchen</a:t>
            </a:r>
            <a:br>
              <a:rPr lang="en-CA" sz="2600" dirty="0">
                <a:latin typeface="Trebuchet MS" panose="020B0603020202020204" pitchFamily="34" charset="0"/>
              </a:rPr>
            </a:br>
            <a:r>
              <a:rPr lang="en-CA" sz="2600" dirty="0">
                <a:latin typeface="Trebuchet MS" panose="020B0603020202020204" pitchFamily="34" charset="0"/>
              </a:rPr>
              <a:t> will </a:t>
            </a:r>
            <a:r>
              <a:rPr lang="en-CA" sz="2600" u="sng" dirty="0">
                <a:latin typeface="Trebuchet MS" panose="020B0603020202020204" pitchFamily="34" charset="0"/>
              </a:rPr>
              <a:t>not</a:t>
            </a:r>
            <a:r>
              <a:rPr lang="en-CA" sz="2600" dirty="0">
                <a:latin typeface="Trebuchet MS" panose="020B0603020202020204" pitchFamily="34" charset="0"/>
              </a:rPr>
              <a:t> motivate people to give their best effort to their project tasks….</a:t>
            </a:r>
            <a:br>
              <a:rPr lang="en-CA" sz="2600" dirty="0">
                <a:latin typeface="Trebuchet MS" panose="020B0603020202020204" pitchFamily="34" charset="0"/>
              </a:rPr>
            </a:br>
            <a:r>
              <a:rPr lang="en-CA" sz="2600" i="1" dirty="0">
                <a:latin typeface="Trebuchet MS" panose="020B0603020202020204" pitchFamily="34" charset="0"/>
              </a:rPr>
              <a:t>but it </a:t>
            </a:r>
            <a:r>
              <a:rPr lang="en-CA" sz="2600" i="1" u="sng" dirty="0">
                <a:latin typeface="Trebuchet MS" panose="020B0603020202020204" pitchFamily="34" charset="0"/>
              </a:rPr>
              <a:t>will</a:t>
            </a:r>
            <a:r>
              <a:rPr lang="en-CA" sz="2600" i="1" dirty="0">
                <a:latin typeface="Trebuchet MS" panose="020B0603020202020204" pitchFamily="34" charset="0"/>
              </a:rPr>
              <a:t> make them less grumpy</a:t>
            </a: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  <a:p>
            <a:pPr marL="514350" lvl="0" indent="-514350">
              <a:spcBef>
                <a:spcPts val="1200"/>
              </a:spcBef>
              <a:buSzPct val="100000"/>
              <a:buFont typeface="Arial" panose="020B0604020202020204" pitchFamily="34" charset="0"/>
              <a:buChar char="•"/>
            </a:pPr>
            <a:endParaRPr lang="en-CA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76DA9A-B2C8-4B93-AC23-2D986AA90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42" y="5641145"/>
            <a:ext cx="3223970" cy="1019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886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68138-3CFE-41E4-A7BC-7F7AE29DF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279" y="234091"/>
            <a:ext cx="7083749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Expectancy Theory (Vroom)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463" y="1299411"/>
            <a:ext cx="11878711" cy="546233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88758" y="930079"/>
            <a:ext cx="231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Motivational force  =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6C69E5-D359-4C45-9C7D-27D428D46434}"/>
              </a:ext>
            </a:extLst>
          </p:cNvPr>
          <p:cNvSpPr txBox="1"/>
          <p:nvPr/>
        </p:nvSpPr>
        <p:spPr>
          <a:xfrm>
            <a:off x="4161692" y="6439243"/>
            <a:ext cx="4079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(</a:t>
            </a:r>
            <a:r>
              <a:rPr lang="en-CA" dirty="0">
                <a:solidFill>
                  <a:schemeClr val="bg1"/>
                </a:solidFill>
                <a:hlinkClick r:id="rId4"/>
              </a:rPr>
              <a:t>Video example of low instrumentality</a:t>
            </a:r>
            <a:r>
              <a:rPr lang="en-CA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66641730"/>
      </p:ext>
    </p:extLst>
  </p:cSld>
  <p:clrMapOvr>
    <a:masterClrMapping/>
  </p:clrMapOvr>
</p:sld>
</file>

<file path=ppt/theme/theme1.xml><?xml version="1.0" encoding="utf-8"?>
<a:theme xmlns:a="http://schemas.openxmlformats.org/drawingml/2006/main" name="fanshawe2014ppt_16x10">
  <a:themeElements>
    <a:clrScheme name="Custom 1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C00000"/>
      </a:accent1>
      <a:accent2>
        <a:srgbClr val="FF0000"/>
      </a:accent2>
      <a:accent3>
        <a:srgbClr val="FF3300"/>
      </a:accent3>
      <a:accent4>
        <a:srgbClr val="CC3300"/>
      </a:accent4>
      <a:accent5>
        <a:srgbClr val="934B21"/>
      </a:accent5>
      <a:accent6>
        <a:srgbClr val="C69B7D"/>
      </a:accent6>
      <a:hlink>
        <a:srgbClr val="CC9900"/>
      </a:hlink>
      <a:folHlink>
        <a:srgbClr val="6600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nshawe_ppt_16x10.potx" id="{A35F1B66-D064-4252-83D2-E2C2EF4FFAA9}" vid="{2009612D-D17B-4F67-9BB4-47206A92A86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1388</TotalTime>
  <Words>1716</Words>
  <Application>Microsoft Office PowerPoint</Application>
  <PresentationFormat>Widescreen</PresentationFormat>
  <Paragraphs>153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Trebuchet MS</vt:lpstr>
      <vt:lpstr>Wingdings 2</vt:lpstr>
      <vt:lpstr>fanshawe2014ppt_16x10</vt:lpstr>
      <vt:lpstr>MGMT-6064 PROJECT LEADERSHIP  AND MANAGEMENT </vt:lpstr>
      <vt:lpstr>Objectives</vt:lpstr>
      <vt:lpstr>motivation</vt:lpstr>
      <vt:lpstr>intrinsic &amp; extrinsic motivation</vt:lpstr>
      <vt:lpstr>PowerPoint Presentation</vt:lpstr>
      <vt:lpstr>Implication for project leaders</vt:lpstr>
      <vt:lpstr>Herzberg’s two factor ‘Motivation-Hygiene’ Theory</vt:lpstr>
      <vt:lpstr>Implication for project leaders</vt:lpstr>
      <vt:lpstr>Expectancy Theory (Vroom)</vt:lpstr>
      <vt:lpstr>Implication for project leaders</vt:lpstr>
      <vt:lpstr>Goal-setting theory (locke &amp; Latham)</vt:lpstr>
      <vt:lpstr>Implications for project leaders</vt:lpstr>
      <vt:lpstr>Reinforcement Theory (skinner)</vt:lpstr>
      <vt:lpstr>Implications for project leaders</vt:lpstr>
      <vt:lpstr>Equity theory (adams)</vt:lpstr>
      <vt:lpstr>Implications for project leaders</vt:lpstr>
      <vt:lpstr>Implications for project leaders (cont’d)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 Newton</dc:creator>
  <cp:lastModifiedBy>Christine Newton</cp:lastModifiedBy>
  <cp:revision>157</cp:revision>
  <dcterms:created xsi:type="dcterms:W3CDTF">2018-09-06T22:09:34Z</dcterms:created>
  <dcterms:modified xsi:type="dcterms:W3CDTF">2023-08-17T02:53:30Z</dcterms:modified>
</cp:coreProperties>
</file>

<file path=docProps/thumbnail.jpeg>
</file>